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831" r:id="rId2"/>
    <p:sldId id="2868" r:id="rId3"/>
    <p:sldId id="2869" r:id="rId4"/>
    <p:sldId id="2870" r:id="rId5"/>
    <p:sldId id="2871" r:id="rId6"/>
    <p:sldId id="2872" r:id="rId7"/>
    <p:sldId id="2873" r:id="rId8"/>
    <p:sldId id="2874" r:id="rId9"/>
    <p:sldId id="2875" r:id="rId10"/>
    <p:sldId id="2876" r:id="rId11"/>
    <p:sldId id="2877" r:id="rId12"/>
    <p:sldId id="2878" r:id="rId13"/>
    <p:sldId id="2879" r:id="rId14"/>
    <p:sldId id="2880" r:id="rId15"/>
  </p:sldIdLst>
  <p:sldSz cx="9144000" cy="5143500" type="screen16x9"/>
  <p:notesSz cx="9777413" cy="6646863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5026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59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8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7200" y="887721"/>
            <a:ext cx="8229601" cy="336736"/>
          </a:xfrm>
          <a:prstGeom prst="rect">
            <a:avLst/>
          </a:prstGeom>
        </p:spPr>
        <p:txBody>
          <a:bodyPr/>
          <a:lstStyle>
            <a:lvl1pPr marL="0" indent="0" defTabSz="309537">
              <a:lnSpc>
                <a:spcPct val="100000"/>
              </a:lnSpc>
              <a:spcBef>
                <a:spcPts val="0"/>
              </a:spcBef>
              <a:buSzTx/>
              <a:buNone/>
              <a:defRPr sz="2004" b="1" spc="-20"/>
            </a:lvl1pPr>
          </a:lstStyle>
          <a:p>
            <a:r>
              <a:t>Slide Subtitle</a:t>
            </a:r>
          </a:p>
        </p:txBody>
      </p:sp>
      <p:sp>
        <p:nvSpPr>
          <p:cNvPr id="182" name="RBE105TC Introduction to Intelligent Robotics and Applications"/>
          <p:cNvSpPr txBox="1"/>
          <p:nvPr/>
        </p:nvSpPr>
        <p:spPr>
          <a:xfrm>
            <a:off x="143793" y="4960447"/>
            <a:ext cx="4639249" cy="1749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 anchor="ctr">
            <a:spAutoFit/>
          </a:bodyPr>
          <a:lstStyle>
            <a:lvl1pPr algn="l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49"/>
              <a:t>RBE105TC Introduction to Intelligent Robotics and Applications</a:t>
            </a:r>
          </a:p>
        </p:txBody>
      </p:sp>
      <p:sp>
        <p:nvSpPr>
          <p:cNvPr id="183" name="Lab 05 MatLab Robotics Toolbox"/>
          <p:cNvSpPr txBox="1"/>
          <p:nvPr/>
        </p:nvSpPr>
        <p:spPr>
          <a:xfrm>
            <a:off x="4708462" y="4960447"/>
            <a:ext cx="4212885" cy="1749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 anchor="ctr">
            <a:spAutoFit/>
          </a:bodyPr>
          <a:lstStyle>
            <a:lvl1pPr algn="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949"/>
              <a:t>Lab 05 MatLab Robotics Toolbox</a:t>
            </a:r>
          </a:p>
        </p:txBody>
      </p:sp>
      <p:pic>
        <p:nvPicPr>
          <p:cNvPr id="184" name="xjtlutitle.png" descr="xjtlutit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7359" y="42721"/>
            <a:ext cx="2286966" cy="336736"/>
          </a:xfrm>
          <a:prstGeom prst="rect">
            <a:avLst/>
          </a:prstGeom>
          <a:ln w="3175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0976" y="4187353"/>
            <a:ext cx="182048" cy="14818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768504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etercorke.com/download/27/rtb/1045/rtb10-4-mltbx.mltbx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cs typeface="+mn-ea"/>
                <a:sym typeface="+mn-lt"/>
              </a:rPr>
              <a:t>MATLAB Fundamental</a:t>
            </a:r>
            <a:br>
              <a:rPr lang="en-US" altLang="zh-CN" dirty="0">
                <a:cs typeface="+mn-ea"/>
                <a:sym typeface="+mn-lt"/>
              </a:rPr>
            </a:br>
            <a:r>
              <a:rPr lang="en-US" altLang="zh-CN" dirty="0">
                <a:cs typeface="+mn-ea"/>
                <a:sym typeface="+mn-lt"/>
              </a:rPr>
              <a:t>Laboratory Handbook (MATLAB)</a:t>
            </a:r>
            <a:r>
              <a:rPr lang="en-US" altLang="en-US" dirty="0">
                <a:cs typeface="+mn-ea"/>
                <a:sym typeface="+mn-lt"/>
              </a:rPr>
              <a:t/>
            </a:r>
            <a:br>
              <a:rPr lang="en-US" altLang="en-US" dirty="0"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>
                <a:solidFill>
                  <a:srgbClr val="C00000"/>
                </a:solidFill>
                <a:cs typeface="+mn-ea"/>
                <a:sym typeface="+mn-lt"/>
              </a:rPr>
              <a:t>Chapter </a:t>
            </a:r>
            <a:r>
              <a:rPr lang="en-US" altLang="zh-CN" smtClean="0">
                <a:solidFill>
                  <a:srgbClr val="C00000"/>
                </a:solidFill>
                <a:cs typeface="+mn-ea"/>
                <a:sym typeface="+mn-lt"/>
              </a:rPr>
              <a:t>13 </a:t>
            </a:r>
            <a:r>
              <a:rPr lang="en-US" altLang="zh-CN" b="0" dirty="0" err="1" smtClean="0"/>
              <a:t>MatLab</a:t>
            </a:r>
            <a:r>
              <a:rPr lang="en-US" altLang="zh-CN" b="0" dirty="0" smtClean="0"/>
              <a:t> </a:t>
            </a:r>
            <a:r>
              <a:rPr lang="en-US" altLang="zh-CN" b="0" dirty="0"/>
              <a:t>Robotics Toolbox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51153" y="5350897"/>
            <a:ext cx="129597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67" name="Forward and Inverse Kinematics"/>
          <p:cNvSpPr txBox="1"/>
          <p:nvPr/>
        </p:nvSpPr>
        <p:spPr>
          <a:xfrm>
            <a:off x="1485900" y="887721"/>
            <a:ext cx="6172201" cy="3367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>
            <a:normAutofit/>
          </a:bodyPr>
          <a:lstStyle>
            <a:lvl1pPr algn="l" defTabSz="587022">
              <a:lnSpc>
                <a:spcPct val="100000"/>
              </a:lnSpc>
              <a:defRPr sz="3800" b="1" spc="-38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4"/>
              <a:t>Forward and Inverse Kinematics</a:t>
            </a:r>
          </a:p>
        </p:txBody>
      </p:sp>
      <p:pic>
        <p:nvPicPr>
          <p:cNvPr id="368" name="carbon-16.png" descr="carbon-16.png"/>
          <p:cNvPicPr>
            <a:picLocks noChangeAspect="1"/>
          </p:cNvPicPr>
          <p:nvPr/>
        </p:nvPicPr>
        <p:blipFill>
          <a:blip r:embed="rId2">
            <a:extLst/>
          </a:blip>
          <a:srcRect l="5646" t="19870" r="20841" b="13312"/>
          <a:stretch>
            <a:fillRect/>
          </a:stretch>
        </p:blipFill>
        <p:spPr>
          <a:xfrm>
            <a:off x="2051212" y="1504687"/>
            <a:ext cx="5041488" cy="2134214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矩形 5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339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7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51012" y="5350897"/>
            <a:ext cx="129878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72" name="Forward and Inverse Kinematics"/>
          <p:cNvSpPr txBox="1"/>
          <p:nvPr/>
        </p:nvSpPr>
        <p:spPr>
          <a:xfrm>
            <a:off x="1485900" y="887721"/>
            <a:ext cx="6172201" cy="3367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>
            <a:normAutofit/>
          </a:bodyPr>
          <a:lstStyle>
            <a:lvl1pPr algn="l" defTabSz="587022">
              <a:lnSpc>
                <a:spcPct val="100000"/>
              </a:lnSpc>
              <a:defRPr sz="3800" b="1" spc="-38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4"/>
              <a:t>Forward and Inverse Kinematics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9015" y="1363038"/>
            <a:ext cx="2765971" cy="1346151"/>
          </a:xfrm>
          <a:prstGeom prst="rect">
            <a:avLst/>
          </a:prstGeom>
          <a:ln w="3175">
            <a:miter lim="400000"/>
          </a:ln>
        </p:spPr>
      </p:pic>
      <p:sp>
        <p:nvSpPr>
          <p:cNvPr id="374" name="Please try other possible values."/>
          <p:cNvSpPr txBox="1">
            <a:spLocks noGrp="1"/>
          </p:cNvSpPr>
          <p:nvPr>
            <p:ph type="body" idx="1"/>
          </p:nvPr>
        </p:nvSpPr>
        <p:spPr>
          <a:xfrm>
            <a:off x="1542464" y="1306965"/>
            <a:ext cx="6173037" cy="3585622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Please try other possible values.</a:t>
            </a:r>
          </a:p>
        </p:txBody>
      </p:sp>
      <p:sp>
        <p:nvSpPr>
          <p:cNvPr id="7" name="矩形 6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5741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40651" y="5350897"/>
            <a:ext cx="150600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78" name="Trajectory Planning"/>
          <p:cNvSpPr txBox="1"/>
          <p:nvPr/>
        </p:nvSpPr>
        <p:spPr>
          <a:xfrm>
            <a:off x="1485900" y="887721"/>
            <a:ext cx="6172201" cy="3367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>
            <a:normAutofit/>
          </a:bodyPr>
          <a:lstStyle>
            <a:lvl1pPr algn="l" defTabSz="587022">
              <a:lnSpc>
                <a:spcPct val="100000"/>
              </a:lnSpc>
              <a:defRPr sz="3800" b="1" spc="-38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4"/>
              <a:t>Trajectory Planning</a:t>
            </a:r>
          </a:p>
        </p:txBody>
      </p:sp>
      <p:sp>
        <p:nvSpPr>
          <p:cNvPr id="379" name="In practice, we make use of the start + end positions to plan the trajectory."/>
          <p:cNvSpPr txBox="1">
            <a:spLocks noGrp="1"/>
          </p:cNvSpPr>
          <p:nvPr>
            <p:ph type="body" idx="1"/>
          </p:nvPr>
        </p:nvSpPr>
        <p:spPr>
          <a:xfrm>
            <a:off x="1542464" y="1306965"/>
            <a:ext cx="6173037" cy="3585622"/>
          </a:xfrm>
          <a:prstGeom prst="rect">
            <a:avLst/>
          </a:prstGeom>
        </p:spPr>
        <p:txBody>
          <a:bodyPr/>
          <a:lstStyle/>
          <a:p>
            <a:r>
              <a:t>In practice, we make use of the start + end positions to plan the trajectory.</a:t>
            </a:r>
          </a:p>
        </p:txBody>
      </p:sp>
      <p:pic>
        <p:nvPicPr>
          <p:cNvPr id="380" name="carbon-18.png" descr="carbon-18.png"/>
          <p:cNvPicPr>
            <a:picLocks noChangeAspect="1"/>
          </p:cNvPicPr>
          <p:nvPr/>
        </p:nvPicPr>
        <p:blipFill>
          <a:blip r:embed="rId2">
            <a:extLst/>
          </a:blip>
          <a:srcRect l="5797" t="16151" r="17381" b="11689"/>
          <a:stretch>
            <a:fillRect/>
          </a:stretch>
        </p:blipFill>
        <p:spPr>
          <a:xfrm>
            <a:off x="1937776" y="1862560"/>
            <a:ext cx="5268426" cy="2474329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9853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40651" y="5350897"/>
            <a:ext cx="150600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78" name="Trajectory Planning"/>
          <p:cNvSpPr txBox="1"/>
          <p:nvPr/>
        </p:nvSpPr>
        <p:spPr>
          <a:xfrm>
            <a:off x="1485900" y="887721"/>
            <a:ext cx="6172201" cy="3367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>
            <a:normAutofit/>
          </a:bodyPr>
          <a:lstStyle>
            <a:lvl1pPr algn="l" defTabSz="587022">
              <a:lnSpc>
                <a:spcPct val="100000"/>
              </a:lnSpc>
              <a:defRPr sz="3800" b="1" spc="-38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4"/>
              <a:t>Trajectory Planning</a:t>
            </a:r>
          </a:p>
        </p:txBody>
      </p:sp>
      <p:sp>
        <p:nvSpPr>
          <p:cNvPr id="379" name="In practice, we make use of the start + end positions to plan the trajectory."/>
          <p:cNvSpPr txBox="1">
            <a:spLocks noGrp="1"/>
          </p:cNvSpPr>
          <p:nvPr>
            <p:ph type="body" idx="1"/>
          </p:nvPr>
        </p:nvSpPr>
        <p:spPr>
          <a:xfrm>
            <a:off x="1542464" y="1306965"/>
            <a:ext cx="6173037" cy="3585622"/>
          </a:xfrm>
          <a:prstGeom prst="rect">
            <a:avLst/>
          </a:prstGeom>
        </p:spPr>
        <p:txBody>
          <a:bodyPr/>
          <a:lstStyle/>
          <a:p>
            <a:r>
              <a:t>In practice, we make use of the start + end positions to plan the trajectory.</a:t>
            </a:r>
          </a:p>
        </p:txBody>
      </p:sp>
      <p:pic>
        <p:nvPicPr>
          <p:cNvPr id="380" name="carbon-18.png" descr="carbon-18.png"/>
          <p:cNvPicPr>
            <a:picLocks noChangeAspect="1"/>
          </p:cNvPicPr>
          <p:nvPr/>
        </p:nvPicPr>
        <p:blipFill>
          <a:blip r:embed="rId2">
            <a:extLst/>
          </a:blip>
          <a:srcRect l="5797" t="16151" r="17381" b="11689"/>
          <a:stretch>
            <a:fillRect/>
          </a:stretch>
        </p:blipFill>
        <p:spPr>
          <a:xfrm>
            <a:off x="1937776" y="1862560"/>
            <a:ext cx="5268426" cy="2474329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191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53638" y="5350897"/>
            <a:ext cx="124628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84" name="Trajectory Planning"/>
          <p:cNvSpPr txBox="1"/>
          <p:nvPr/>
        </p:nvSpPr>
        <p:spPr>
          <a:xfrm>
            <a:off x="1485900" y="887721"/>
            <a:ext cx="6172201" cy="3367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>
            <a:normAutofit/>
          </a:bodyPr>
          <a:lstStyle>
            <a:lvl1pPr algn="l" defTabSz="587022">
              <a:lnSpc>
                <a:spcPct val="100000"/>
              </a:lnSpc>
              <a:defRPr sz="3800" b="1" spc="-38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4"/>
              <a:t>Trajectory Planning</a:t>
            </a:r>
          </a:p>
        </p:txBody>
      </p:sp>
      <p:pic>
        <p:nvPicPr>
          <p:cNvPr id="385" name="20180208105611659.gif" descr="20180208105611659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1859" y="1533891"/>
            <a:ext cx="2980283" cy="286643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 5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75513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 smtClean="0"/>
              <a:t>MatLab</a:t>
            </a:r>
            <a:r>
              <a:rPr dirty="0" smtClean="0"/>
              <a:t> Robotics Toolbox</a:t>
            </a:r>
            <a:endParaRPr dirty="0"/>
          </a:p>
        </p:txBody>
      </p:sp>
      <p:sp>
        <p:nvSpPr>
          <p:cNvPr id="32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47683" y="5350897"/>
            <a:ext cx="136536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804" y="959344"/>
            <a:ext cx="5272393" cy="3785572"/>
          </a:xfrm>
          <a:prstGeom prst="rect">
            <a:avLst/>
          </a:prstGeom>
          <a:ln w="3175">
            <a:miter lim="400000"/>
          </a:ln>
        </p:spPr>
      </p:pic>
      <p:sp>
        <p:nvSpPr>
          <p:cNvPr id="326" name="https://petercorke.com/toolboxes/robotics-toolbox/"/>
          <p:cNvSpPr txBox="1"/>
          <p:nvPr/>
        </p:nvSpPr>
        <p:spPr>
          <a:xfrm>
            <a:off x="1709929" y="4772547"/>
            <a:ext cx="2635336" cy="1749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4287" tIns="14287" rIns="14287" bIns="14287" anchor="ctr">
            <a:spAutoFit/>
          </a:bodyPr>
          <a:lstStyle/>
          <a:p>
            <a:r>
              <a:rPr sz="949"/>
              <a:t>https://petercorke.com/toolboxes/robotics-toolbox/</a:t>
            </a:r>
          </a:p>
        </p:txBody>
      </p:sp>
      <p:sp>
        <p:nvSpPr>
          <p:cNvPr id="3" name="矩形 2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093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60904" y="5350897"/>
            <a:ext cx="110095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30" name="How to download and install?…"/>
          <p:cNvSpPr txBox="1">
            <a:spLocks noGrp="1"/>
          </p:cNvSpPr>
          <p:nvPr>
            <p:ph type="body" idx="1"/>
          </p:nvPr>
        </p:nvSpPr>
        <p:spPr>
          <a:xfrm>
            <a:off x="1542464" y="1306965"/>
            <a:ext cx="6173037" cy="3585622"/>
          </a:xfrm>
          <a:prstGeom prst="rect">
            <a:avLst/>
          </a:prstGeom>
        </p:spPr>
        <p:txBody>
          <a:bodyPr/>
          <a:lstStyle/>
          <a:p>
            <a:r>
              <a:t>How to download and install?</a:t>
            </a:r>
          </a:p>
          <a:p>
            <a:pPr lvl="1"/>
            <a:r>
              <a:rPr u="sng">
                <a:hlinkClick r:id="rId2"/>
              </a:rPr>
              <a:t>https://petercorke.com/download/27/rtb/1045/rtb10-4-mltbx.mltbx</a:t>
            </a:r>
          </a:p>
          <a:p>
            <a:pPr lvl="1"/>
            <a:r>
              <a:t>(Also available in your learningmall)</a:t>
            </a:r>
          </a:p>
          <a:p>
            <a:pPr lvl="1"/>
            <a:r>
              <a:t>Drag it into the MatLab, then, install it. </a:t>
            </a:r>
          </a:p>
        </p:txBody>
      </p:sp>
      <p:sp>
        <p:nvSpPr>
          <p:cNvPr id="5" name="矩形 4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2632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53638" y="5350897"/>
            <a:ext cx="124628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alpha:  , the link twist;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542464" y="1306965"/>
                <a:ext cx="6173037" cy="3585622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alpha: </a:t>
                </a:r>
                <a14:m>
                  <m:oMath xmlns:m="http://schemas.openxmlformats.org/officeDocument/2006/math">
                    <m:r>
                      <a:rPr sz="1766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t>, the link twist;</a:t>
                </a:r>
              </a:p>
              <a:p>
                <a:r>
                  <a:t>a: </a:t>
                </a:r>
                <a14:m>
                  <m:oMath xmlns:m="http://schemas.openxmlformats.org/officeDocument/2006/math">
                    <m:r>
                      <a:rPr sz="1766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t>, the link length;</a:t>
                </a:r>
              </a:p>
              <a:p>
                <a:r>
                  <a:t>theta: </a:t>
                </a:r>
                <a14:m>
                  <m:oMath xmlns:m="http://schemas.openxmlformats.org/officeDocument/2006/math">
                    <m:r>
                      <a:rPr sz="1766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t>, the joint angle;</a:t>
                </a:r>
              </a:p>
              <a:p>
                <a:r>
                  <a:t>d: </a:t>
                </a:r>
                <a14:m>
                  <m:oMath xmlns:m="http://schemas.openxmlformats.org/officeDocument/2006/math">
                    <m:r>
                      <a:rPr sz="1766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t>, the link offset;</a:t>
                </a:r>
              </a:p>
              <a:p>
                <a:r>
                  <a:t>offset —&gt; set as zeros</a:t>
                </a:r>
              </a:p>
            </p:txBody>
          </p:sp>
        </mc:Choice>
        <mc:Fallback xmlns="">
          <p:sp>
            <p:nvSpPr>
              <p:cNvPr id="334" name="alpha:  , the link twist;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42464" y="1306965"/>
                <a:ext cx="6173037" cy="3585622"/>
              </a:xfrm>
              <a:prstGeom prst="rect">
                <a:avLst/>
              </a:prstGeom>
              <a:blipFill rotWithShape="0">
                <a:blip r:embed="rId2"/>
                <a:stretch>
                  <a:fillRect l="-888" t="-2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5" name="Parameters"/>
          <p:cNvSpPr txBox="1"/>
          <p:nvPr/>
        </p:nvSpPr>
        <p:spPr>
          <a:xfrm>
            <a:off x="1485900" y="887721"/>
            <a:ext cx="6172201" cy="3367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>
            <a:normAutofit/>
          </a:bodyPr>
          <a:lstStyle>
            <a:lvl1pPr algn="l" defTabSz="587022">
              <a:lnSpc>
                <a:spcPct val="100000"/>
              </a:lnSpc>
              <a:defRPr sz="3800" b="1" spc="-38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4"/>
              <a:t>Parameters</a:t>
            </a:r>
          </a:p>
        </p:txBody>
      </p:sp>
      <p:sp>
        <p:nvSpPr>
          <p:cNvPr id="6" name="矩形 5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2160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51294" y="5350897"/>
            <a:ext cx="129316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39" name="Building the robotics model"/>
          <p:cNvSpPr txBox="1"/>
          <p:nvPr/>
        </p:nvSpPr>
        <p:spPr>
          <a:xfrm>
            <a:off x="1485900" y="887721"/>
            <a:ext cx="6172201" cy="3367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>
            <a:normAutofit/>
          </a:bodyPr>
          <a:lstStyle>
            <a:lvl1pPr algn="l" defTabSz="587022">
              <a:lnSpc>
                <a:spcPct val="100000"/>
              </a:lnSpc>
              <a:defRPr sz="3800" b="1" spc="-38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4"/>
              <a:t>Building the robotics model</a:t>
            </a:r>
          </a:p>
        </p:txBody>
      </p:sp>
      <p:pic>
        <p:nvPicPr>
          <p:cNvPr id="340" name="carbon-17.png" descr="carbon-17.png"/>
          <p:cNvPicPr>
            <a:picLocks noChangeAspect="1"/>
          </p:cNvPicPr>
          <p:nvPr/>
        </p:nvPicPr>
        <p:blipFill>
          <a:blip r:embed="rId2">
            <a:extLst/>
          </a:blip>
          <a:srcRect l="5079" t="26147" r="13957" b="18352"/>
          <a:stretch>
            <a:fillRect/>
          </a:stretch>
        </p:blipFill>
        <p:spPr>
          <a:xfrm>
            <a:off x="1389333" y="1840806"/>
            <a:ext cx="6365427" cy="1461784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矩形 5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4488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51622" y="5350897"/>
            <a:ext cx="128659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44" name="Building the robotics model"/>
          <p:cNvSpPr txBox="1"/>
          <p:nvPr/>
        </p:nvSpPr>
        <p:spPr>
          <a:xfrm>
            <a:off x="1485900" y="887721"/>
            <a:ext cx="6172201" cy="3367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>
            <a:normAutofit/>
          </a:bodyPr>
          <a:lstStyle>
            <a:lvl1pPr algn="l" defTabSz="587022">
              <a:lnSpc>
                <a:spcPct val="100000"/>
              </a:lnSpc>
              <a:defRPr sz="3800" b="1" spc="-38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4"/>
              <a:t>Building the robotics model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766" y="1215771"/>
            <a:ext cx="3750469" cy="3341936"/>
          </a:xfrm>
          <a:prstGeom prst="rect">
            <a:avLst/>
          </a:prstGeom>
          <a:ln w="3175">
            <a:miter lim="400000"/>
          </a:ln>
        </p:spPr>
      </p:pic>
      <p:sp>
        <p:nvSpPr>
          <p:cNvPr id="346" name="Please try other possible values."/>
          <p:cNvSpPr txBox="1">
            <a:spLocks noGrp="1"/>
          </p:cNvSpPr>
          <p:nvPr>
            <p:ph type="body" idx="1"/>
          </p:nvPr>
        </p:nvSpPr>
        <p:spPr>
          <a:xfrm>
            <a:off x="1542464" y="1306965"/>
            <a:ext cx="6173037" cy="358562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Please try other possible values.</a:t>
            </a:r>
          </a:p>
        </p:txBody>
      </p:sp>
      <p:sp>
        <p:nvSpPr>
          <p:cNvPr id="7" name="矩形 6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79221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4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52090" y="5350897"/>
            <a:ext cx="127722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50" name="Display robotics parameters"/>
          <p:cNvSpPr txBox="1"/>
          <p:nvPr/>
        </p:nvSpPr>
        <p:spPr>
          <a:xfrm>
            <a:off x="1485900" y="887721"/>
            <a:ext cx="6172201" cy="3367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>
            <a:normAutofit/>
          </a:bodyPr>
          <a:lstStyle>
            <a:lvl1pPr algn="l" defTabSz="587022">
              <a:lnSpc>
                <a:spcPct val="100000"/>
              </a:lnSpc>
              <a:defRPr sz="3800" b="1" spc="-38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4"/>
              <a:t>Display robotics parameters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972" y="1362395"/>
            <a:ext cx="5686057" cy="3209422"/>
          </a:xfrm>
          <a:prstGeom prst="rect">
            <a:avLst/>
          </a:prstGeom>
          <a:ln w="3175">
            <a:miter lim="400000"/>
          </a:ln>
        </p:spPr>
      </p:pic>
      <p:sp>
        <p:nvSpPr>
          <p:cNvPr id="352" name="It gives the model parameters"/>
          <p:cNvSpPr txBox="1">
            <a:spLocks noGrp="1"/>
          </p:cNvSpPr>
          <p:nvPr>
            <p:ph type="body" idx="1"/>
          </p:nvPr>
        </p:nvSpPr>
        <p:spPr>
          <a:xfrm>
            <a:off x="1542464" y="1306965"/>
            <a:ext cx="6173037" cy="358562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It gives the model parameters</a:t>
            </a:r>
          </a:p>
        </p:txBody>
      </p:sp>
      <p:sp>
        <p:nvSpPr>
          <p:cNvPr id="7" name="矩形 6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725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50590" y="5350897"/>
            <a:ext cx="130722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56" name="Play the robot"/>
          <p:cNvSpPr txBox="1"/>
          <p:nvPr/>
        </p:nvSpPr>
        <p:spPr>
          <a:xfrm>
            <a:off x="1485900" y="887721"/>
            <a:ext cx="6172201" cy="3367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>
            <a:normAutofit/>
          </a:bodyPr>
          <a:lstStyle>
            <a:lvl1pPr algn="l" defTabSz="587022">
              <a:lnSpc>
                <a:spcPct val="100000"/>
              </a:lnSpc>
              <a:defRPr sz="3800" b="1" spc="-38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4"/>
              <a:t>Play the robot</a:t>
            </a:r>
          </a:p>
        </p:txBody>
      </p:sp>
      <p:sp>
        <p:nvSpPr>
          <p:cNvPr id="357" name="teach(robot);…"/>
          <p:cNvSpPr txBox="1">
            <a:spLocks noGrp="1"/>
          </p:cNvSpPr>
          <p:nvPr>
            <p:ph type="body" sz="half" idx="1"/>
          </p:nvPr>
        </p:nvSpPr>
        <p:spPr>
          <a:xfrm>
            <a:off x="1536766" y="1306965"/>
            <a:ext cx="2462591" cy="3585622"/>
          </a:xfrm>
          <a:prstGeom prst="rect">
            <a:avLst/>
          </a:prstGeom>
        </p:spPr>
        <p:txBody>
          <a:bodyPr/>
          <a:lstStyle/>
          <a:p>
            <a:pPr marL="196335" indent="-196335">
              <a:defRPr sz="2600"/>
            </a:pPr>
            <a:r>
              <a:t>teach(robot);</a:t>
            </a:r>
          </a:p>
          <a:p>
            <a:pPr marL="196335" indent="-196335">
              <a:defRPr sz="2600"/>
            </a:pPr>
            <a:r>
              <a:t>Enable adjusting joint angels</a:t>
            </a:r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5523" y="1484038"/>
            <a:ext cx="3750469" cy="3341936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56827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MatLab Robotics Toolbo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 Robotics Toolbox</a:t>
            </a:r>
          </a:p>
        </p:txBody>
      </p:sp>
      <p:sp>
        <p:nvSpPr>
          <p:cNvPr id="36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7654997" y="5350897"/>
            <a:ext cx="121909" cy="1481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62" name="Forward and Inverse Kinematics"/>
          <p:cNvSpPr txBox="1"/>
          <p:nvPr/>
        </p:nvSpPr>
        <p:spPr>
          <a:xfrm>
            <a:off x="1485900" y="887721"/>
            <a:ext cx="6172201" cy="3367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" tIns="14287" rIns="14287" bIns="14287">
            <a:normAutofit/>
          </a:bodyPr>
          <a:lstStyle>
            <a:lvl1pPr algn="l" defTabSz="587022">
              <a:lnSpc>
                <a:spcPct val="100000"/>
              </a:lnSpc>
              <a:defRPr sz="3800" b="1" spc="-38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4"/>
              <a:t>Forward and Inverse Kinematics</a:t>
            </a:r>
          </a:p>
        </p:txBody>
      </p:sp>
      <p:sp>
        <p:nvSpPr>
          <p:cNvPr id="363" name="What is the forward and inverse kinematics?"/>
          <p:cNvSpPr txBox="1">
            <a:spLocks noGrp="1"/>
          </p:cNvSpPr>
          <p:nvPr>
            <p:ph type="body" idx="1"/>
          </p:nvPr>
        </p:nvSpPr>
        <p:spPr>
          <a:xfrm>
            <a:off x="1542464" y="1306965"/>
            <a:ext cx="6173037" cy="3585622"/>
          </a:xfrm>
          <a:prstGeom prst="rect">
            <a:avLst/>
          </a:prstGeom>
        </p:spPr>
        <p:txBody>
          <a:bodyPr/>
          <a:lstStyle/>
          <a:p>
            <a:r>
              <a:t>What is the forward and inverse kinematics?</a:t>
            </a:r>
          </a:p>
        </p:txBody>
      </p:sp>
      <p:sp>
        <p:nvSpPr>
          <p:cNvPr id="6" name="矩形 5"/>
          <p:cNvSpPr/>
          <p:nvPr/>
        </p:nvSpPr>
        <p:spPr>
          <a:xfrm>
            <a:off x="102413" y="4947466"/>
            <a:ext cx="8931859" cy="196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60958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5118</TotalTime>
  <Words>227</Words>
  <Application>Microsoft Office PowerPoint</Application>
  <PresentationFormat>全屏显示(16:9)</PresentationFormat>
  <Paragraphs>84</Paragraphs>
  <Slides>14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宋体</vt:lpstr>
      <vt:lpstr>Microsoft YaHei</vt:lpstr>
      <vt:lpstr>Arial</vt:lpstr>
      <vt:lpstr>Calibri</vt:lpstr>
      <vt:lpstr>Cambria Math</vt:lpstr>
      <vt:lpstr>Wingdings</vt:lpstr>
      <vt:lpstr>PPP</vt:lpstr>
      <vt:lpstr>Visio</vt:lpstr>
      <vt:lpstr>MATLAB Fundamental Laboratory Handbook (MATLAB) </vt:lpstr>
      <vt:lpstr>MatLab Robotics Toolbox</vt:lpstr>
      <vt:lpstr>MatLab Robotics Toolbox</vt:lpstr>
      <vt:lpstr>MatLab Robotics Toolbox</vt:lpstr>
      <vt:lpstr>MatLab Robotics Toolbox</vt:lpstr>
      <vt:lpstr>MatLab Robotics Toolbox</vt:lpstr>
      <vt:lpstr>MatLab Robotics Toolbox</vt:lpstr>
      <vt:lpstr>MatLab Robotics Toolbox</vt:lpstr>
      <vt:lpstr>MatLab Robotics Toolbox</vt:lpstr>
      <vt:lpstr>MatLab Robotics Toolbox</vt:lpstr>
      <vt:lpstr>MatLab Robotics Toolbox</vt:lpstr>
      <vt:lpstr>MatLab Robotics Toolbox</vt:lpstr>
      <vt:lpstr>MatLab Robotics Toolbox</vt:lpstr>
      <vt:lpstr>MatLab Robotics Toolbox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1016</cp:revision>
  <cp:lastPrinted>2020-10-12T18:10:00Z</cp:lastPrinted>
  <dcterms:created xsi:type="dcterms:W3CDTF">2014-03-23T18:36:00Z</dcterms:created>
  <dcterms:modified xsi:type="dcterms:W3CDTF">2025-11-12T06:55:20Z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